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5" r:id="rId2"/>
    <p:sldMasterId id="2147483706" r:id="rId3"/>
  </p:sldMasterIdLst>
  <p:notesMasterIdLst>
    <p:notesMasterId r:id="rId11"/>
  </p:notesMasterIdLst>
  <p:handoutMasterIdLst>
    <p:handoutMasterId r:id="rId12"/>
  </p:handoutMasterIdLst>
  <p:sldIdLst>
    <p:sldId id="896" r:id="rId4"/>
    <p:sldId id="892" r:id="rId5"/>
    <p:sldId id="888" r:id="rId6"/>
    <p:sldId id="895" r:id="rId7"/>
    <p:sldId id="897" r:id="rId8"/>
    <p:sldId id="898" r:id="rId9"/>
    <p:sldId id="899" r:id="rId10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élia Foj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7E6E6"/>
    <a:srgbClr val="2571B7"/>
    <a:srgbClr val="2F75BA"/>
    <a:srgbClr val="F3801F"/>
    <a:srgbClr val="F88B14"/>
    <a:srgbClr val="FFFFFF"/>
    <a:srgbClr val="A34F09"/>
    <a:srgbClr val="BE660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8" autoAdjust="0"/>
    <p:restoredTop sz="92354" autoAdjust="0"/>
  </p:normalViewPr>
  <p:slideViewPr>
    <p:cSldViewPr snapToGrid="0">
      <p:cViewPr varScale="1">
        <p:scale>
          <a:sx n="80" d="100"/>
          <a:sy n="80" d="100"/>
        </p:scale>
        <p:origin x="1334" y="58"/>
      </p:cViewPr>
      <p:guideLst>
        <p:guide orient="horz"/>
        <p:guide pos="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napToGrid="0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48DA-D428-F84C-BA89-C0B512541F91}" type="datetimeFigureOut">
              <a:rPr lang="en-US" smtClean="0"/>
              <a:t>10/4/2022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9AE76-C313-DA46-846B-2091A72358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90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A1C36-7288-442C-A74B-720C28F366A4}" type="datetimeFigureOut">
              <a:rPr lang="pt-BR" smtClean="0"/>
              <a:pPr/>
              <a:t>04/10/2022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10923-FF22-49F4-A0B2-8CDA5EC7C23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343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Data de levantamento:</a:t>
            </a:r>
          </a:p>
          <a:p>
            <a:r>
              <a:rPr lang="pt-BR" dirty="0"/>
              <a:t>Participantes do levantamento: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Pessoa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Pessoa B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10923-FF22-49F4-A0B2-8CDA5EC7C23A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14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s sentadas ao redor de mesa com copos de bebida&#10;&#10;Descrição gerada automaticamente com confiança média">
            <a:extLst>
              <a:ext uri="{FF2B5EF4-FFF2-40B4-BE49-F238E27FC236}">
                <a16:creationId xmlns:a16="http://schemas.microsoft.com/office/drawing/2014/main" id="{6D7E0E98-5AE0-358B-795F-C7076D3C9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16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5344024A-1925-5522-CE83-9C54AAA2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36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73F17109-3C93-2D5F-EA74-62D4287777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69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C364340-6A8D-FB7D-17C3-8314C38A4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182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5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POC com 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0A70C580-8BF9-46CE-9018-5F8B65AF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325" y="0"/>
            <a:ext cx="6474719" cy="43204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E2DD93C5-D70E-4776-A21C-2C2BE96B2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258" y="1484785"/>
            <a:ext cx="2106744" cy="11521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91AEFEA2-DD0F-46B8-A83A-FB7999409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44643" y="1484785"/>
            <a:ext cx="5070563" cy="24479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299E3A24-46B4-43E9-9CA5-F30880FBFD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5935" y="1484784"/>
            <a:ext cx="2106744" cy="24479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id="{67EEB1F5-092C-4103-8829-DAD8E3A16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392" y="4508774"/>
            <a:ext cx="2106744" cy="22325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36ACC6BD-95EB-49B3-9B5D-BCCEBAB65F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6069" y="4437113"/>
            <a:ext cx="2106744" cy="1223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017C21CD-5CAB-4B3B-A09C-AC0FEF7B43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2258" y="3212976"/>
            <a:ext cx="2106744" cy="7197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17E36936-578D-4B2F-80A5-9FADABEC0D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95935" y="3212975"/>
            <a:ext cx="2106744" cy="7197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727D3A57-44D4-462E-A58D-1E51393A7E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5183" y="4530223"/>
            <a:ext cx="5070563" cy="22325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id="{DE92CC34-FB8B-4B01-A02D-FBE283A909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95935" y="6138920"/>
            <a:ext cx="2106744" cy="602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1F91797A-60B7-4A4C-DB38-6C62CD663D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41939" y="423848"/>
            <a:ext cx="6594231" cy="5696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91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POC simple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0A70C580-8BF9-46CE-9018-5F8B65AF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79" y="0"/>
            <a:ext cx="6474719" cy="43204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E2DD93C5-D70E-4776-A21C-2C2BE96B2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258" y="1484785"/>
            <a:ext cx="2106744" cy="11521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91AEFEA2-DD0F-46B8-A83A-FB7999409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44643" y="1484785"/>
            <a:ext cx="5070563" cy="24479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299E3A24-46B4-43E9-9CA5-F30880FBFD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5935" y="1484784"/>
            <a:ext cx="2106744" cy="24479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id="{67EEB1F5-092C-4103-8829-DAD8E3A16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392" y="4580780"/>
            <a:ext cx="2106744" cy="22325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36ACC6BD-95EB-49B3-9B5D-BCCEBAB65F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6069" y="4581478"/>
            <a:ext cx="2106744" cy="1223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017C21CD-5CAB-4B3B-A09C-AC0FEF7B43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5182" y="6093643"/>
            <a:ext cx="2793769" cy="7197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727D3A57-44D4-462E-A58D-1E51393A7E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5183" y="4530223"/>
            <a:ext cx="5070563" cy="98700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id="{DE92CC34-FB8B-4B01-A02D-FBE283A909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53980" y="6093643"/>
            <a:ext cx="2106744" cy="602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9A592AD4-BA81-468F-5921-AF1E9C429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41939" y="423848"/>
            <a:ext cx="6594231" cy="5696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647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23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0" r:id="rId3"/>
    <p:sldLayoutId id="214748371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E2C574A-8B93-5405-1982-DECBB69159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3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b="1" i="0" kern="1200">
          <a:solidFill>
            <a:schemeClr val="accent6"/>
          </a:solidFill>
          <a:latin typeface="ITC Avant Garde Gothic LT Demi"/>
          <a:ea typeface="+mj-ea"/>
          <a:cs typeface="ITC Avant Garde Gothic LT Demi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3">
            <a:extLst>
              <a:ext uri="{FF2B5EF4-FFF2-40B4-BE49-F238E27FC236}">
                <a16:creationId xmlns:a16="http://schemas.microsoft.com/office/drawing/2014/main" id="{ED5079ED-DD59-7030-9119-45F697B7A834}"/>
              </a:ext>
            </a:extLst>
          </p:cNvPr>
          <p:cNvSpPr/>
          <p:nvPr userDrawn="1"/>
        </p:nvSpPr>
        <p:spPr>
          <a:xfrm>
            <a:off x="-18346" y="0"/>
            <a:ext cx="146756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9044" tIns="49508" rIns="99044" bIns="4950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695A9A9-A703-8B56-9BBD-CF871B066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b="1" i="0" kern="1200">
          <a:solidFill>
            <a:schemeClr val="accent6"/>
          </a:solidFill>
          <a:latin typeface="ITC Avant Garde Gothic LT Demi"/>
          <a:ea typeface="+mj-ea"/>
          <a:cs typeface="ITC Avant Garde Gothic LT Demi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ocess.com.br/" TargetMode="External"/><Relationship Id="rId2" Type="http://schemas.openxmlformats.org/officeDocument/2006/relationships/hyperlink" Target="blog.iprocess.com.br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54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07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4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79945-60D9-D809-4905-0A9C2293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896EA1-8065-0656-950F-56270F4E857F}"/>
              </a:ext>
            </a:extLst>
          </p:cNvPr>
          <p:cNvSpPr txBox="1"/>
          <p:nvPr/>
        </p:nvSpPr>
        <p:spPr>
          <a:xfrm flipH="1">
            <a:off x="882239" y="4883849"/>
            <a:ext cx="96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>
                <a:solidFill>
                  <a:srgbClr val="FF6600"/>
                </a:solidFill>
                <a:latin typeface="Abadi" panose="020B0604020104020204" pitchFamily="34" charset="0"/>
              </a:rPr>
              <a:t>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CA0DB8-DFAE-A010-6AD1-FB7F980F8E6B}"/>
              </a:ext>
            </a:extLst>
          </p:cNvPr>
          <p:cNvSpPr txBox="1"/>
          <p:nvPr/>
        </p:nvSpPr>
        <p:spPr>
          <a:xfrm flipH="1">
            <a:off x="908202" y="2002326"/>
            <a:ext cx="96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solidFill>
                  <a:srgbClr val="FF6600"/>
                </a:solidFill>
                <a:latin typeface="Abadi" panose="020B0604020104020204" pitchFamily="34" charset="0"/>
              </a:rPr>
              <a:t>I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2AABA5-45AC-89AC-AB0B-9AA0B44787E1}"/>
              </a:ext>
            </a:extLst>
          </p:cNvPr>
          <p:cNvSpPr txBox="1"/>
          <p:nvPr/>
        </p:nvSpPr>
        <p:spPr>
          <a:xfrm flipH="1">
            <a:off x="4471034" y="2033669"/>
            <a:ext cx="96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solidFill>
                  <a:srgbClr val="FF6600"/>
                </a:solidFill>
                <a:latin typeface="Abadi" panose="020B0604020104020204" pitchFamily="34" charset="0"/>
              </a:rPr>
              <a:t>P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158C844-7CF6-01F9-1996-C446183E0CB1}"/>
              </a:ext>
            </a:extLst>
          </p:cNvPr>
          <p:cNvSpPr txBox="1"/>
          <p:nvPr/>
        </p:nvSpPr>
        <p:spPr>
          <a:xfrm flipH="1">
            <a:off x="8284389" y="2061603"/>
            <a:ext cx="96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solidFill>
                  <a:srgbClr val="FF6600"/>
                </a:solidFill>
                <a:latin typeface="Abadi" panose="020B0604020104020204" pitchFamily="34" charset="0"/>
              </a:rPr>
              <a:t>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06B26E2-DF77-496F-1038-E2287454DE44}"/>
              </a:ext>
            </a:extLst>
          </p:cNvPr>
          <p:cNvSpPr txBox="1"/>
          <p:nvPr/>
        </p:nvSpPr>
        <p:spPr>
          <a:xfrm flipH="1">
            <a:off x="8267341" y="4912248"/>
            <a:ext cx="96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solidFill>
                  <a:srgbClr val="FF6600"/>
                </a:solidFill>
                <a:latin typeface="Abadi" panose="020B0604020104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2758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>
            <a:extLst>
              <a:ext uri="{FF2B5EF4-FFF2-40B4-BE49-F238E27FC236}">
                <a16:creationId xmlns:a16="http://schemas.microsoft.com/office/drawing/2014/main" id="{913B57FC-28B8-4798-9D33-323819F7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79" y="26376"/>
            <a:ext cx="6474719" cy="432048"/>
          </a:xfrm>
        </p:spPr>
        <p:txBody>
          <a:bodyPr/>
          <a:lstStyle/>
          <a:p>
            <a:r>
              <a:rPr lang="pt-BR" sz="1800" dirty="0">
                <a:solidFill>
                  <a:schemeClr val="accent1"/>
                </a:solidFill>
              </a:rPr>
              <a:t>Solicitação de Férias [EXEMPLO DE PREENCHIMENTO]</a:t>
            </a:r>
          </a:p>
        </p:txBody>
      </p:sp>
      <p:sp>
        <p:nvSpPr>
          <p:cNvPr id="31" name="Espaço Reservado para Texto 30">
            <a:extLst>
              <a:ext uri="{FF2B5EF4-FFF2-40B4-BE49-F238E27FC236}">
                <a16:creationId xmlns:a16="http://schemas.microsoft.com/office/drawing/2014/main" id="{3B9221F2-AE8E-4F51-83DB-489BFC7D42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354" y="1484785"/>
            <a:ext cx="2019728" cy="1152127"/>
          </a:xfrm>
        </p:spPr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Formulário preenchido no Portal</a:t>
            </a:r>
          </a:p>
        </p:txBody>
      </p:sp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id="{9D0FD992-F1FC-4511-AA3A-5F82E1D85A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Preencher o formulário no Portal [Colaborador]</a:t>
            </a:r>
          </a:p>
          <a:p>
            <a:r>
              <a:rPr lang="pt-BR" dirty="0">
                <a:solidFill>
                  <a:schemeClr val="accent1"/>
                </a:solidFill>
              </a:rPr>
              <a:t>Verificar condições/direito à férias [RH]</a:t>
            </a:r>
          </a:p>
          <a:p>
            <a:r>
              <a:rPr lang="pt-BR" dirty="0">
                <a:solidFill>
                  <a:schemeClr val="accent1"/>
                </a:solidFill>
              </a:rPr>
              <a:t>Avaliar e aprovar ou reprovar férias no Portal [Gerente do Colaborador]</a:t>
            </a:r>
          </a:p>
          <a:p>
            <a:r>
              <a:rPr lang="pt-BR" dirty="0">
                <a:solidFill>
                  <a:schemeClr val="accent1"/>
                </a:solidFill>
              </a:rPr>
              <a:t>Programar férias [RH]</a:t>
            </a:r>
          </a:p>
          <a:p>
            <a:r>
              <a:rPr lang="pt-BR" dirty="0">
                <a:solidFill>
                  <a:schemeClr val="accent1"/>
                </a:solidFill>
              </a:rPr>
              <a:t>Agendar pagamento de férias [Financeiro]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AB1071B3-A7B2-4E74-99F3-DACCB37F0B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Férias aprovadas ou reprovadas</a:t>
            </a:r>
          </a:p>
        </p:txBody>
      </p:sp>
      <p:sp>
        <p:nvSpPr>
          <p:cNvPr id="34" name="Espaço Reservado para Texto 33">
            <a:extLst>
              <a:ext uri="{FF2B5EF4-FFF2-40B4-BE49-F238E27FC236}">
                <a16:creationId xmlns:a16="http://schemas.microsoft.com/office/drawing/2014/main" id="{D449BB7C-3E4A-41BC-84B9-25CE8FD448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46" y="4651130"/>
            <a:ext cx="2011070" cy="2162245"/>
          </a:xfrm>
        </p:spPr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Colaboradores</a:t>
            </a:r>
          </a:p>
        </p:txBody>
      </p:sp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553C1F21-58F7-4FDF-ABF6-82DB3E0D86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Colaboradores</a:t>
            </a:r>
          </a:p>
        </p:txBody>
      </p:sp>
      <p:sp>
        <p:nvSpPr>
          <p:cNvPr id="36" name="Espaço Reservado para Texto 35">
            <a:extLst>
              <a:ext uri="{FF2B5EF4-FFF2-40B4-BE49-F238E27FC236}">
                <a16:creationId xmlns:a16="http://schemas.microsoft.com/office/drawing/2014/main" id="{88ED2DC5-2F77-4971-BAA8-4EEAF37F5F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36000" rIns="36000"/>
          <a:lstStyle/>
          <a:p>
            <a:pPr marL="85725" indent="-85725"/>
            <a:r>
              <a:rPr lang="pt-BR" dirty="0">
                <a:solidFill>
                  <a:schemeClr val="accent1"/>
                </a:solidFill>
              </a:rPr>
              <a:t>Nr. de solicitação de férias por mês</a:t>
            </a:r>
          </a:p>
          <a:p>
            <a:pPr marL="85725" indent="-85725"/>
            <a:r>
              <a:rPr lang="pt-BR" dirty="0">
                <a:solidFill>
                  <a:schemeClr val="accent1"/>
                </a:solidFill>
              </a:rPr>
              <a:t>% de aprovações</a:t>
            </a:r>
          </a:p>
          <a:p>
            <a:pPr marL="85725" indent="-85725"/>
            <a:r>
              <a:rPr lang="pt-BR" dirty="0">
                <a:solidFill>
                  <a:schemeClr val="accent1"/>
                </a:solidFill>
              </a:rPr>
              <a:t>Nr. de Férias gozadas em períodos críticos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58768C6C-BD3B-4596-B1FB-BDE994AB5B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Portal do colaborador</a:t>
            </a:r>
          </a:p>
          <a:p>
            <a:r>
              <a:rPr lang="pt-BR" dirty="0">
                <a:solidFill>
                  <a:schemeClr val="accent1"/>
                </a:solidFill>
              </a:rPr>
              <a:t>Sistema de RH</a:t>
            </a:r>
          </a:p>
          <a:p>
            <a:r>
              <a:rPr lang="pt-BR" dirty="0">
                <a:solidFill>
                  <a:schemeClr val="accent1"/>
                </a:solidFill>
              </a:rPr>
              <a:t>Sistema Financeiro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8" name="Espaço Reservado para Texto 37">
            <a:extLst>
              <a:ext uri="{FF2B5EF4-FFF2-40B4-BE49-F238E27FC236}">
                <a16:creationId xmlns:a16="http://schemas.microsoft.com/office/drawing/2014/main" id="{125831D7-A429-44A8-AAE7-22B88BF830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36000" rIns="36000">
            <a:normAutofit fontScale="92500"/>
          </a:bodyPr>
          <a:lstStyle/>
          <a:p>
            <a:pPr marL="85725" indent="-85725"/>
            <a:r>
              <a:rPr lang="pt-BR" dirty="0">
                <a:solidFill>
                  <a:schemeClr val="accent1"/>
                </a:solidFill>
              </a:rPr>
              <a:t>Vol.: 40 solicitações por mês (150 em início de ano)</a:t>
            </a:r>
          </a:p>
          <a:p>
            <a:pPr marL="85725" indent="-85725"/>
            <a:r>
              <a:rPr lang="pt-BR" dirty="0">
                <a:solidFill>
                  <a:schemeClr val="accent1"/>
                </a:solidFill>
              </a:rPr>
              <a:t>Frequência: 2x ao mês (dia 1 e 15) 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A690C3B-4360-0336-2F79-85EAEF5746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Executamos este processo para realizar as ações necessárias para conceder férias ao colaborador dentro dos parâmetros legais e políticas de gestão de pessoas da empresa.</a:t>
            </a:r>
          </a:p>
        </p:txBody>
      </p:sp>
    </p:spTree>
    <p:extLst>
      <p:ext uri="{BB962C8B-B14F-4D97-AF65-F5344CB8AC3E}">
        <p14:creationId xmlns:p14="http://schemas.microsoft.com/office/powerpoint/2010/main" val="164030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79945-60D9-D809-4905-0A9C2293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80CDAF-AEE5-F608-B6CC-C5D57747B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258" y="1484785"/>
            <a:ext cx="2106744" cy="244792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3CA11A-21FA-3256-7997-8FF68AF34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2B5137E-5274-9680-8F11-43D31FFAE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57D9A20-A575-B50D-8B75-EB45A6BE3E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E205623F-DF82-5CCB-F11B-8D1E0FDDE1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86BD613-F36E-950E-C220-C2282934F9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6DA90CF1-984B-E041-BE7D-02E51FE2A5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0FBB6AD6-2EE1-5013-E7EB-08D134126F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D991D67D-00B5-7E35-B9BD-DD9528B1BA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01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1DB8F548-EB0B-05E9-8499-4E68ACE5884E}"/>
              </a:ext>
            </a:extLst>
          </p:cNvPr>
          <p:cNvSpPr txBox="1"/>
          <p:nvPr/>
        </p:nvSpPr>
        <p:spPr>
          <a:xfrm>
            <a:off x="6305550" y="335845"/>
            <a:ext cx="3429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badi Extra Light" panose="020B0204020104020204" pitchFamily="34" charset="0"/>
              </a:rPr>
              <a:t>Este deck de cards com modelo de SIPOC estendido é parte da metodologia de processos da </a:t>
            </a:r>
            <a:r>
              <a:rPr lang="pt-BR" b="1" dirty="0">
                <a:latin typeface="Abadi Extra Light" panose="020B0204020104020204" pitchFamily="34" charset="0"/>
              </a:rPr>
              <a:t>iProcess</a:t>
            </a:r>
            <a:r>
              <a:rPr lang="pt-BR" dirty="0">
                <a:latin typeface="Abadi Extra Light" panose="020B0204020104020204" pitchFamily="34" charset="0"/>
              </a:rPr>
              <a:t>.</a:t>
            </a:r>
          </a:p>
          <a:p>
            <a:endParaRPr lang="pt-BR" dirty="0">
              <a:latin typeface="Abadi Extra Light" panose="020B0204020104020204" pitchFamily="34" charset="0"/>
            </a:endParaRPr>
          </a:p>
          <a:p>
            <a:r>
              <a:rPr lang="pt-BR" dirty="0">
                <a:latin typeface="Abadi Extra Light" panose="020B0204020104020204" pitchFamily="34" charset="0"/>
              </a:rPr>
              <a:t>Este artefato é utilizado principalmente na etapa de </a:t>
            </a:r>
            <a:r>
              <a:rPr lang="pt-BR" b="1" dirty="0">
                <a:latin typeface="Abadi Extra Light" panose="020B0204020104020204" pitchFamily="34" charset="0"/>
              </a:rPr>
              <a:t>Identificação </a:t>
            </a:r>
            <a:r>
              <a:rPr lang="pt-BR" dirty="0">
                <a:latin typeface="Abadi Extra Light" panose="020B0204020104020204" pitchFamily="34" charset="0"/>
              </a:rPr>
              <a:t>e de </a:t>
            </a:r>
            <a:r>
              <a:rPr lang="pt-BR" b="1" dirty="0">
                <a:latin typeface="Abadi Extra Light" panose="020B0204020104020204" pitchFamily="34" charset="0"/>
              </a:rPr>
              <a:t>Descoberta</a:t>
            </a:r>
            <a:r>
              <a:rPr lang="pt-BR" dirty="0">
                <a:latin typeface="Abadi Extra Light" panose="020B0204020104020204" pitchFamily="34" charset="0"/>
              </a:rPr>
              <a:t> de processos, na qual busca-se definir o escopo de cada processo.</a:t>
            </a:r>
          </a:p>
          <a:p>
            <a:endParaRPr lang="pt-BR" dirty="0">
              <a:latin typeface="Abadi Extra Light" panose="020B0204020104020204" pitchFamily="34" charset="0"/>
            </a:endParaRPr>
          </a:p>
          <a:p>
            <a:r>
              <a:rPr lang="pt-BR" dirty="0">
                <a:latin typeface="Abadi Extra Light" panose="020B0204020104020204" pitchFamily="34" charset="0"/>
              </a:rPr>
              <a:t>Este artefato é aberto para utilização e está disponível através do blog da iProcess:</a:t>
            </a:r>
          </a:p>
          <a:p>
            <a:r>
              <a:rPr lang="pt-BR" dirty="0">
                <a:latin typeface="Abadi Extra Light" panose="020B0204020104020204" pitchFamily="34" charset="0"/>
                <a:hlinkClick r:id="rId2" action="ppaction://hlinkfile"/>
              </a:rPr>
              <a:t>blog.iprocess.com.br</a:t>
            </a:r>
            <a:endParaRPr lang="pt-BR" dirty="0">
              <a:latin typeface="Abadi Extra Light" panose="020B0204020104020204" pitchFamily="34" charset="0"/>
            </a:endParaRPr>
          </a:p>
          <a:p>
            <a:endParaRPr lang="pt-BR" dirty="0">
              <a:latin typeface="Abadi Extra Light" panose="020B0204020104020204" pitchFamily="34" charset="0"/>
            </a:endParaRPr>
          </a:p>
          <a:p>
            <a:r>
              <a:rPr lang="pt-BR" dirty="0">
                <a:latin typeface="Abadi Extra Light" panose="020B0204020104020204" pitchFamily="34" charset="0"/>
              </a:rPr>
              <a:t>_______________</a:t>
            </a:r>
          </a:p>
          <a:p>
            <a:endParaRPr lang="pt-BR" dirty="0">
              <a:latin typeface="Abadi Extra Light" panose="020B0204020104020204" pitchFamily="34" charset="0"/>
            </a:endParaRPr>
          </a:p>
          <a:p>
            <a:r>
              <a:rPr lang="pt-BR" dirty="0">
                <a:latin typeface="Abadi Extra Light" panose="020B0204020104020204" pitchFamily="34" charset="0"/>
              </a:rPr>
              <a:t>Saiba como a iProcess pode apoiar sua organização na jornada de transformação de processos:</a:t>
            </a:r>
          </a:p>
          <a:p>
            <a:r>
              <a:rPr lang="pt-BR" dirty="0">
                <a:latin typeface="Abadi Extra Light" panose="020B0204020104020204" pitchFamily="34" charset="0"/>
                <a:hlinkClick r:id="rId3"/>
              </a:rPr>
              <a:t>www.iprocess.com.br</a:t>
            </a:r>
            <a:endParaRPr lang="pt-BR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2350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opostas Peo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logy_16x9_TP103098869" id="{77C68ED0-3FBD-4E79-B72F-AE641BD5B067}" vid="{C9C2C99E-2DFE-41DA-8334-22BC771B50D1}"/>
    </a:ext>
  </a:extLst>
</a:theme>
</file>

<file path=ppt/theme/theme3.xml><?xml version="1.0" encoding="utf-8"?>
<a:theme xmlns:a="http://schemas.openxmlformats.org/drawingml/2006/main" name="3_Propostas Peo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logy_16x9_TP103098869" id="{77C68ED0-3FBD-4E79-B72F-AE641BD5B067}" vid="{C9C2C99E-2DFE-41DA-8334-22BC771B50D1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29177</TotalTime>
  <Words>244</Words>
  <Application>Microsoft Office PowerPoint</Application>
  <PresentationFormat>Papel A4 (210 x 297 mm)</PresentationFormat>
  <Paragraphs>41</Paragraphs>
  <Slides>7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Abadi</vt:lpstr>
      <vt:lpstr>Abadi Extra Light</vt:lpstr>
      <vt:lpstr>Arial</vt:lpstr>
      <vt:lpstr>Calibri</vt:lpstr>
      <vt:lpstr>ITC Avant Garde Gothic LT Demi</vt:lpstr>
      <vt:lpstr>1_Personalizar design</vt:lpstr>
      <vt:lpstr>2_Propostas People</vt:lpstr>
      <vt:lpstr>3_Propostas People</vt:lpstr>
      <vt:lpstr>Apresentação do PowerPoint</vt:lpstr>
      <vt:lpstr>Apresentação do PowerPoint</vt:lpstr>
      <vt:lpstr>Apresentação do PowerPoint</vt:lpstr>
      <vt:lpstr>MODELO</vt:lpstr>
      <vt:lpstr>Solicitação de Férias [EXEMPLO DE PREENCHIMENTO]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diagrama SIPOC estendido</dc:title>
  <dc:creator>iProcess</dc:creator>
  <cp:keywords>iProcess</cp:keywords>
  <cp:lastModifiedBy>Rachele Bianchi Sganderla</cp:lastModifiedBy>
  <cp:revision>1270</cp:revision>
  <cp:lastPrinted>2015-06-11T12:06:56Z</cp:lastPrinted>
  <dcterms:created xsi:type="dcterms:W3CDTF">2012-09-18T17:50:09Z</dcterms:created>
  <dcterms:modified xsi:type="dcterms:W3CDTF">2022-10-04T11:26:32Z</dcterms:modified>
  <cp:category>Modelo de artefato - Metodologia iProcess</cp:category>
</cp:coreProperties>
</file>