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1363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lano de Ação" id="{929FFFFE-1745-D745-A53D-F78971984801}">
          <p14:sldIdLst>
            <p14:sldId id="13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5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1"/>
    <a:srgbClr val="FFFD78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9"/>
    <p:restoredTop sz="94690"/>
  </p:normalViewPr>
  <p:slideViewPr>
    <p:cSldViewPr snapToGrid="0" snapToObjects="1" showGuides="1">
      <p:cViewPr varScale="1">
        <p:scale>
          <a:sx n="135" d="100"/>
          <a:sy n="135" d="100"/>
        </p:scale>
        <p:origin x="876" y="96"/>
      </p:cViewPr>
      <p:guideLst>
        <p:guide orient="horz" pos="3240"/>
        <p:guide pos="55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57508-9185-5144-B2E1-56FD740BCB00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50F6A-645C-4C4C-83FA-0EAD9B3F13A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50F6A-645C-4C4C-83FA-0EAD9B3F13A4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28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6A20-7671-0C45-8799-423260AE3AC7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52873-2170-4E4A-9D60-E2FBD4781BE5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6200" y="-23495"/>
            <a:ext cx="76200" cy="5166995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iprocess_logo_single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476" y="20263"/>
            <a:ext cx="646361" cy="646361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184302" y="3175"/>
            <a:ext cx="833425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en-US" sz="3200" b="1" dirty="0">
                <a:solidFill>
                  <a:srgbClr val="FF6600"/>
                </a:solidFill>
                <a:latin typeface="+mj-lt"/>
                <a:cs typeface="+mj-ea"/>
              </a:rPr>
              <a:t>Plano de Ação </a:t>
            </a:r>
          </a:p>
        </p:txBody>
      </p:sp>
      <p:graphicFrame>
        <p:nvGraphicFramePr>
          <p:cNvPr id="9" name="Tabela 8"/>
          <p:cNvGraphicFramePr/>
          <p:nvPr>
            <p:extLst>
              <p:ext uri="{D42A27DB-BD31-4B8C-83A1-F6EECF244321}">
                <p14:modId xmlns:p14="http://schemas.microsoft.com/office/powerpoint/2010/main" val="3743176766"/>
              </p:ext>
            </p:extLst>
          </p:nvPr>
        </p:nvGraphicFramePr>
        <p:xfrm>
          <a:off x="271179" y="630126"/>
          <a:ext cx="8641399" cy="2494661"/>
        </p:xfrm>
        <a:graphic>
          <a:graphicData uri="http://schemas.openxmlformats.org/drawingml/2006/table">
            <a:tbl>
              <a:tblPr bandRow="1">
                <a:tableStyleId>{10A1B5D5-9B99-4C35-A422-299274C87663}</a:tableStyleId>
              </a:tblPr>
              <a:tblGrid>
                <a:gridCol w="969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24">
                  <a:extLst>
                    <a:ext uri="{9D8B030D-6E8A-4147-A177-3AD203B41FA5}">
                      <a16:colId xmlns:a16="http://schemas.microsoft.com/office/drawing/2014/main" val="2058782222"/>
                    </a:ext>
                  </a:extLst>
                </a:gridCol>
                <a:gridCol w="2883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1150">
                  <a:extLst>
                    <a:ext uri="{9D8B030D-6E8A-4147-A177-3AD203B41FA5}">
                      <a16:colId xmlns:a16="http://schemas.microsoft.com/office/drawing/2014/main" val="1785982099"/>
                    </a:ext>
                  </a:extLst>
                </a:gridCol>
              </a:tblGrid>
              <a:tr h="423545">
                <a:tc gridSpan="4"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pt-BR" altLang="en-US" b="1" dirty="0">
                          <a:solidFill>
                            <a:schemeClr val="bg1"/>
                          </a:solidFill>
                          <a:sym typeface="Arial" panose="020B0604020202020204" pitchFamily="34" charset="0"/>
                        </a:rPr>
                        <a:t>Processo de Solicitação de Férias</a:t>
                      </a:r>
                      <a:endParaRPr lang="pt-BR" altLang="en-US" sz="1800" b="1" dirty="0">
                        <a:solidFill>
                          <a:schemeClr val="bg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cs typeface="+mj-lt"/>
                        </a:rPr>
                        <a:t>Mudança:</a:t>
                      </a: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Verdana" panose="020B0604030504040204" pitchFamily="34" charset="0"/>
                          <a:cs typeface="+mj-lt"/>
                          <a:sym typeface="+mn-ea"/>
                        </a:rPr>
                        <a:t>Implantação de sistema de workflow para gerenciamento do Processo de Solicitação de Férias</a:t>
                      </a:r>
                      <a:endParaRPr lang="pt-BR" alt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cs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409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pt-B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Verdana" panose="020B0604030504040204" pitchFamily="34" charset="0"/>
                          <a:cs typeface="+mj-lt"/>
                          <a:sym typeface="+mn-ea"/>
                        </a:rPr>
                        <a:t>Descrição:</a:t>
                      </a:r>
                    </a:p>
                    <a:p>
                      <a:pPr algn="l">
                        <a:buClrTx/>
                        <a:buSzTx/>
                        <a:buFontTx/>
                        <a:buNone/>
                      </a:pPr>
                      <a:endParaRPr lang="pt-B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  <a:ea typeface="Verdana" panose="020B0604030504040204" pitchFamily="34" charset="0"/>
                        <a:cs typeface="+mj-lt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Verdana" panose="020B0604030504040204" pitchFamily="34" charset="0"/>
                          <a:cs typeface="+mj-lt"/>
                          <a:sym typeface="+mn-ea"/>
                        </a:rPr>
                        <a:t>Implementar sistema de gestão de férias integrado que automatize todo o processo, desde a solicitação até a aprovação e o agendamento de pagamento. Isso pode ajudar a reduzir o tempo de processamento e minimizar a intervenção manual.</a:t>
                      </a:r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Verdana" panose="020B0604030504040204" pitchFamily="34" charset="0"/>
                          <a:cs typeface="+mj-lt"/>
                        </a:rPr>
                        <a:t>Benefícios</a:t>
                      </a: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en-US" sz="12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Verdana" panose="020B0604030504040204" pitchFamily="34" charset="0"/>
                          <a:cs typeface="+mj-lt"/>
                        </a:rPr>
                        <a:t>Resultado previsto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altLang="en-US" sz="1200" b="1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  <a:ea typeface="Verdana" panose="020B0604030504040204" pitchFamily="34" charset="0"/>
                          <a:cs typeface="+mj-lt"/>
                        </a:rPr>
                        <a:t>Investimento</a:t>
                      </a:r>
                      <a:endParaRPr lang="pt-BR"/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826">
                <a:tc gridSpan="2">
                  <a:txBody>
                    <a:bodyPr/>
                    <a:lstStyle/>
                    <a:p>
                      <a:pPr marL="171450" lvl="0" indent="-171450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Mitigar o risco de perda de informação e erros operacionais</a:t>
                      </a:r>
                      <a:endParaRPr lang="pt-BR" sz="100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  <a:p>
                      <a:pPr marL="171450" lvl="0" indent="-171450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Garantir as aprovações </a:t>
                      </a:r>
                      <a:r>
                        <a:rPr lang="pt-BR" sz="1000" kern="1200" dirty="0">
                          <a:solidFill>
                            <a:schemeClr val="dk1"/>
                          </a:solidFill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necessárias</a:t>
                      </a:r>
                      <a:endParaRPr lang="pt-BR" sz="1000" kern="1200" dirty="0">
                        <a:solidFill>
                          <a:schemeClr val="dk1"/>
                        </a:solidFill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  <a:p>
                      <a:pPr marL="171450" lvl="0" indent="-171450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Agilizar o processo</a:t>
                      </a:r>
                      <a:endParaRPr lang="pt-BR" sz="100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  <a:p>
                      <a:pPr marL="171450" lvl="0" indent="-171450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Permitir identificar gargalos no processo</a:t>
                      </a:r>
                      <a:endParaRPr lang="pt-BR" sz="1000" baseline="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  <a:p>
                      <a:pPr marL="171450" lvl="0" indent="-171450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Gerir efetivamente os processos</a:t>
                      </a:r>
                      <a:endParaRPr lang="pt-BR" sz="1000" baseline="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  <a:p>
                      <a:pPr marL="171450" lvl="0" indent="-171450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Monitorar o fluxo de informações on-line em tempo real</a:t>
                      </a:r>
                      <a:endParaRPr lang="pt-BR" sz="1000" baseline="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  <a:p>
                      <a:pPr marL="171450" lvl="0" indent="-171450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Atender prazos legais</a:t>
                      </a:r>
                      <a:endParaRPr lang="pt-BR" sz="100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altLang="en-US" sz="1000" dirty="0">
                          <a:latin typeface="Calibri" panose="020F0502020204030204" charset="0"/>
                          <a:cs typeface="Calibri" panose="020F0502020204030204" charset="0"/>
                        </a:rPr>
                        <a:t>Redução do tempo para execução do processo em 14 dias</a:t>
                      </a:r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8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A detalhar na fase de implementação após especificação técnica</a:t>
                      </a:r>
                      <a:endParaRPr lang="pt-BR" sz="100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  <a:p>
                      <a:pPr marL="86360" lvl="0" indent="-86360" algn="l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Horas de TI</a:t>
                      </a:r>
                      <a:endParaRPr lang="pt-BR" sz="100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  <a:p>
                      <a:pPr marL="86360" lvl="0" indent="-86360" algn="l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Licenças para utilização workflow</a:t>
                      </a:r>
                      <a:endParaRPr lang="pt-BR" sz="100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  <a:p>
                      <a:pPr marL="86360" lvl="0" indent="-86360" algn="l">
                        <a:lnSpc>
                          <a:spcPct val="84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pt-BR" sz="1000" dirty="0">
                          <a:latin typeface="Calibri" panose="020F0502020204030204" charset="0"/>
                          <a:ea typeface="Verdana" panose="020B0604030504040204" pitchFamily="34" charset="0"/>
                          <a:cs typeface="Calibri" panose="020F0502020204030204" charset="0"/>
                          <a:sym typeface="+mn-ea"/>
                        </a:rPr>
                        <a:t>Treinamento</a:t>
                      </a:r>
                      <a:endParaRPr lang="pt-BR" sz="1000" dirty="0">
                        <a:latin typeface="Calibri" panose="020F0502020204030204" charset="0"/>
                        <a:ea typeface="Verdana" panose="020B0604030504040204" pitchFamily="34" charset="0"/>
                        <a:cs typeface="Calibri" panose="020F050202020403020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BD8BF93C-2B7B-5438-A938-56389112E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0942"/>
              </p:ext>
            </p:extLst>
          </p:nvPr>
        </p:nvGraphicFramePr>
        <p:xfrm>
          <a:off x="271178" y="3160495"/>
          <a:ext cx="8641399" cy="1889760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3513442">
                  <a:extLst>
                    <a:ext uri="{9D8B030D-6E8A-4147-A177-3AD203B41FA5}">
                      <a16:colId xmlns:a16="http://schemas.microsoft.com/office/drawing/2014/main" val="1335213918"/>
                    </a:ext>
                  </a:extLst>
                </a:gridCol>
                <a:gridCol w="1019642">
                  <a:extLst>
                    <a:ext uri="{9D8B030D-6E8A-4147-A177-3AD203B41FA5}">
                      <a16:colId xmlns:a16="http://schemas.microsoft.com/office/drawing/2014/main" val="1242148511"/>
                    </a:ext>
                  </a:extLst>
                </a:gridCol>
                <a:gridCol w="579412">
                  <a:extLst>
                    <a:ext uri="{9D8B030D-6E8A-4147-A177-3AD203B41FA5}">
                      <a16:colId xmlns:a16="http://schemas.microsoft.com/office/drawing/2014/main" val="978298177"/>
                    </a:ext>
                  </a:extLst>
                </a:gridCol>
                <a:gridCol w="579412">
                  <a:extLst>
                    <a:ext uri="{9D8B030D-6E8A-4147-A177-3AD203B41FA5}">
                      <a16:colId xmlns:a16="http://schemas.microsoft.com/office/drawing/2014/main" val="2141086746"/>
                    </a:ext>
                  </a:extLst>
                </a:gridCol>
                <a:gridCol w="579412">
                  <a:extLst>
                    <a:ext uri="{9D8B030D-6E8A-4147-A177-3AD203B41FA5}">
                      <a16:colId xmlns:a16="http://schemas.microsoft.com/office/drawing/2014/main" val="904947368"/>
                    </a:ext>
                  </a:extLst>
                </a:gridCol>
                <a:gridCol w="579412">
                  <a:extLst>
                    <a:ext uri="{9D8B030D-6E8A-4147-A177-3AD203B41FA5}">
                      <a16:colId xmlns:a16="http://schemas.microsoft.com/office/drawing/2014/main" val="3564210191"/>
                    </a:ext>
                  </a:extLst>
                </a:gridCol>
                <a:gridCol w="579412">
                  <a:extLst>
                    <a:ext uri="{9D8B030D-6E8A-4147-A177-3AD203B41FA5}">
                      <a16:colId xmlns:a16="http://schemas.microsoft.com/office/drawing/2014/main" val="1046694054"/>
                    </a:ext>
                  </a:extLst>
                </a:gridCol>
                <a:gridCol w="579412">
                  <a:extLst>
                    <a:ext uri="{9D8B030D-6E8A-4147-A177-3AD203B41FA5}">
                      <a16:colId xmlns:a16="http://schemas.microsoft.com/office/drawing/2014/main" val="2177313318"/>
                    </a:ext>
                  </a:extLst>
                </a:gridCol>
                <a:gridCol w="631843">
                  <a:extLst>
                    <a:ext uri="{9D8B030D-6E8A-4147-A177-3AD203B41FA5}">
                      <a16:colId xmlns:a16="http://schemas.microsoft.com/office/drawing/2014/main" val="1269219269"/>
                    </a:ext>
                  </a:extLst>
                </a:gridCol>
              </a:tblGrid>
              <a:tr h="249014"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buNone/>
                      </a:pPr>
                      <a:r>
                        <a:rPr lang="pt-BR" altLang="en-US" sz="1200" b="1" kern="1200" dirty="0">
                          <a:solidFill>
                            <a:schemeClr val="tx1"/>
                          </a:solidFill>
                        </a:rPr>
                        <a:t>Ações</a:t>
                      </a:r>
                      <a:endParaRPr lang="pt-BR" altLang="en-US" sz="1200" b="1" kern="1200" dirty="0">
                        <a:solidFill>
                          <a:schemeClr val="tx1"/>
                        </a:solidFill>
                        <a:latin typeface="+mj-lt"/>
                        <a:ea typeface="Verdana" panose="020B0604030504040204" pitchFamily="34" charset="0"/>
                        <a:cs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buNone/>
                      </a:pPr>
                      <a:r>
                        <a:rPr lang="pt-BR" altLang="en-US" sz="1200" b="1" kern="1200" dirty="0">
                          <a:solidFill>
                            <a:schemeClr val="tx1"/>
                          </a:solidFill>
                        </a:rPr>
                        <a:t>Responsável</a:t>
                      </a:r>
                      <a:endParaRPr lang="pt-BR" altLang="en-US" sz="1200" b="1" kern="1200" dirty="0">
                        <a:solidFill>
                          <a:schemeClr val="tx1"/>
                        </a:solidFill>
                        <a:latin typeface="+mj-lt"/>
                        <a:ea typeface="Verdana" panose="020B0604030504040204" pitchFamily="34" charset="0"/>
                        <a:cs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l" defTabSz="457200" rtl="0" eaLnBrk="1" latinLnBrk="0" hangingPunct="1">
                        <a:buNone/>
                      </a:pPr>
                      <a:r>
                        <a:rPr lang="pt-BR" altLang="en-US" sz="1200" b="1" kern="1200" dirty="0">
                          <a:solidFill>
                            <a:schemeClr val="tx1"/>
                          </a:solidFill>
                        </a:rPr>
                        <a:t>Cronograma Macro</a:t>
                      </a:r>
                      <a:endParaRPr lang="pt-BR" altLang="en-US" sz="1200" b="1" kern="1200" dirty="0">
                        <a:solidFill>
                          <a:schemeClr val="tx1"/>
                        </a:solidFill>
                        <a:latin typeface="+mj-lt"/>
                        <a:ea typeface="Verdana" panose="020B0604030504040204" pitchFamily="34" charset="0"/>
                        <a:cs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buNone/>
                      </a:pPr>
                      <a:endParaRPr lang="pt-BR" altLang="en-US" sz="1200" b="1" kern="1200" dirty="0">
                        <a:solidFill>
                          <a:schemeClr val="tx1"/>
                        </a:solidFill>
                        <a:latin typeface="+mj-lt"/>
                        <a:ea typeface="Verdana" panose="020B0604030504040204" pitchFamily="34" charset="0"/>
                        <a:cs typeface="+mj-lt"/>
                      </a:endParaRP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457200" rtl="0" eaLnBrk="1" latinLnBrk="0" hangingPunct="1">
                        <a:buNone/>
                      </a:pPr>
                      <a:r>
                        <a:rPr lang="pt-BR" altLang="en-US" sz="1200" b="1" kern="1200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pt-BR" altLang="en-US" sz="1200" b="1" kern="1200" dirty="0">
                        <a:solidFill>
                          <a:schemeClr val="tx1"/>
                        </a:solidFill>
                        <a:latin typeface="+mj-lt"/>
                        <a:ea typeface="Verdana" panose="020B0604030504040204" pitchFamily="34" charset="0"/>
                        <a:cs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49750"/>
                  </a:ext>
                </a:extLst>
              </a:tr>
              <a:tr h="186479">
                <a:tc vMerge="1"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000" dirty="0">
                          <a:solidFill>
                            <a:schemeClr val="tx1"/>
                          </a:solidFill>
                        </a:rPr>
                        <a:t>Mês 1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000" dirty="0">
                          <a:solidFill>
                            <a:schemeClr val="tx1"/>
                          </a:solidFill>
                        </a:rPr>
                        <a:t>Mês 2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000" dirty="0">
                          <a:solidFill>
                            <a:schemeClr val="tx1"/>
                          </a:solidFill>
                        </a:rPr>
                        <a:t>Mês 3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000" dirty="0">
                          <a:solidFill>
                            <a:schemeClr val="tx1"/>
                          </a:solidFill>
                        </a:rPr>
                        <a:t>Mês 4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000">
                          <a:solidFill>
                            <a:schemeClr val="tx1"/>
                          </a:solidFill>
                        </a:rPr>
                        <a:t>Mês 5</a:t>
                      </a:r>
                      <a:endParaRPr lang="pt-B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000" dirty="0">
                          <a:solidFill>
                            <a:schemeClr val="tx1"/>
                          </a:solidFill>
                        </a:rPr>
                        <a:t>Mês 6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490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000" dirty="0"/>
                        <a:t>1. Abrir demanda junto à TI</a:t>
                      </a: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200" dirty="0"/>
                        <a:t>André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500" dirty="0"/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709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000" dirty="0"/>
                        <a:t>2. Especificar junto à TI os requisitos funcionais do novo sistema</a:t>
                      </a: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200" dirty="0"/>
                        <a:t>Clare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500" dirty="0"/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100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000" dirty="0"/>
                        <a:t>3. Implementar projeto</a:t>
                      </a: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200" dirty="0"/>
                        <a:t>André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500" dirty="0"/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2651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000" dirty="0"/>
                        <a:t>4. Testar o novo sistema</a:t>
                      </a: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200" dirty="0"/>
                        <a:t>Clare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500" dirty="0"/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5327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000" dirty="0"/>
                        <a:t>5. Implantar em produção</a:t>
                      </a:r>
                    </a:p>
                  </a:txBody>
                  <a:tcPr>
                    <a:lnL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t-BR" altLang="en-US" sz="1200" dirty="0"/>
                        <a:t>André</a:t>
                      </a:r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000" dirty="0"/>
                    </a:p>
                  </a:txBody>
                  <a:tcP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pt-BR" altLang="en-US" sz="500" dirty="0"/>
                    </a:p>
                  </a:txBody>
                  <a:tcPr>
                    <a:lnR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146417"/>
                  </a:ext>
                </a:extLst>
              </a:tr>
            </a:tbl>
          </a:graphicData>
        </a:graphic>
      </p:graphicFrame>
      <p:sp>
        <p:nvSpPr>
          <p:cNvPr id="3" name="Seta: Pentágono 2">
            <a:extLst>
              <a:ext uri="{FF2B5EF4-FFF2-40B4-BE49-F238E27FC236}">
                <a16:creationId xmlns:a16="http://schemas.microsoft.com/office/drawing/2014/main" id="{EA1AB82C-9D18-3667-B320-4030D6F953EA}"/>
              </a:ext>
            </a:extLst>
          </p:cNvPr>
          <p:cNvSpPr/>
          <p:nvPr/>
        </p:nvSpPr>
        <p:spPr>
          <a:xfrm>
            <a:off x="4919334" y="3728483"/>
            <a:ext cx="523285" cy="163032"/>
          </a:xfrm>
          <a:prstGeom prst="homePlate">
            <a:avLst>
              <a:gd name="adj" fmla="val 71422"/>
            </a:avLst>
          </a:prstGeom>
          <a:solidFill>
            <a:srgbClr val="FF6601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: Pentágono 4">
            <a:extLst>
              <a:ext uri="{FF2B5EF4-FFF2-40B4-BE49-F238E27FC236}">
                <a16:creationId xmlns:a16="http://schemas.microsoft.com/office/drawing/2014/main" id="{552E8A05-8C48-11ED-3C6B-757D1ABAF869}"/>
              </a:ext>
            </a:extLst>
          </p:cNvPr>
          <p:cNvSpPr/>
          <p:nvPr/>
        </p:nvSpPr>
        <p:spPr>
          <a:xfrm>
            <a:off x="5020934" y="4004809"/>
            <a:ext cx="1016000" cy="163032"/>
          </a:xfrm>
          <a:prstGeom prst="homePlate">
            <a:avLst>
              <a:gd name="adj" fmla="val 71422"/>
            </a:avLst>
          </a:prstGeom>
          <a:solidFill>
            <a:srgbClr val="FF6601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: Pentágono 5">
            <a:extLst>
              <a:ext uri="{FF2B5EF4-FFF2-40B4-BE49-F238E27FC236}">
                <a16:creationId xmlns:a16="http://schemas.microsoft.com/office/drawing/2014/main" id="{37DCC41B-3268-B98D-261E-703AA5E78C85}"/>
              </a:ext>
            </a:extLst>
          </p:cNvPr>
          <p:cNvSpPr/>
          <p:nvPr/>
        </p:nvSpPr>
        <p:spPr>
          <a:xfrm>
            <a:off x="6036934" y="4287384"/>
            <a:ext cx="1399585" cy="163032"/>
          </a:xfrm>
          <a:prstGeom prst="homePlate">
            <a:avLst>
              <a:gd name="adj" fmla="val 71422"/>
            </a:avLst>
          </a:prstGeom>
          <a:solidFill>
            <a:srgbClr val="FF6601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: Pentágono 7">
            <a:extLst>
              <a:ext uri="{FF2B5EF4-FFF2-40B4-BE49-F238E27FC236}">
                <a16:creationId xmlns:a16="http://schemas.microsoft.com/office/drawing/2014/main" id="{00E00199-4BCC-C1C0-68DF-507BC752CA81}"/>
              </a:ext>
            </a:extLst>
          </p:cNvPr>
          <p:cNvSpPr/>
          <p:nvPr/>
        </p:nvSpPr>
        <p:spPr>
          <a:xfrm>
            <a:off x="7084684" y="4569959"/>
            <a:ext cx="866185" cy="163032"/>
          </a:xfrm>
          <a:prstGeom prst="homePlate">
            <a:avLst>
              <a:gd name="adj" fmla="val 71422"/>
            </a:avLst>
          </a:prstGeom>
          <a:solidFill>
            <a:srgbClr val="FF6601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Losango 9">
            <a:extLst>
              <a:ext uri="{FF2B5EF4-FFF2-40B4-BE49-F238E27FC236}">
                <a16:creationId xmlns:a16="http://schemas.microsoft.com/office/drawing/2014/main" id="{C796EBCE-2F2A-4B8B-F1E3-C37107DD96B3}"/>
              </a:ext>
            </a:extLst>
          </p:cNvPr>
          <p:cNvSpPr/>
          <p:nvPr/>
        </p:nvSpPr>
        <p:spPr>
          <a:xfrm>
            <a:off x="7908006" y="4829175"/>
            <a:ext cx="180975" cy="180975"/>
          </a:xfrm>
          <a:prstGeom prst="diamond">
            <a:avLst/>
          </a:prstGeom>
          <a:solidFill>
            <a:srgbClr val="FF6601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Gráfico 12" descr="Marca de seleção com preenchimento sólido">
            <a:extLst>
              <a:ext uri="{FF2B5EF4-FFF2-40B4-BE49-F238E27FC236}">
                <a16:creationId xmlns:a16="http://schemas.microsoft.com/office/drawing/2014/main" id="{D3C36A80-184D-A10E-627B-7A3AC9EB7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86710" y="3700500"/>
            <a:ext cx="216000" cy="216000"/>
          </a:xfrm>
          <a:prstGeom prst="rect">
            <a:avLst/>
          </a:prstGeom>
        </p:spPr>
      </p:pic>
      <p:pic>
        <p:nvPicPr>
          <p:cNvPr id="14" name="Gráfico 13" descr="Marca de seleção com preenchimento sólido">
            <a:extLst>
              <a:ext uri="{FF2B5EF4-FFF2-40B4-BE49-F238E27FC236}">
                <a16:creationId xmlns:a16="http://schemas.microsoft.com/office/drawing/2014/main" id="{888D6265-BC2A-C55D-57CC-63CD88779F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79622" y="3996517"/>
            <a:ext cx="216000" cy="21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191</Words>
  <Application>Microsoft Office PowerPoint</Application>
  <PresentationFormat>Apresentação na tela (16:9)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Fávero dos Santos</dc:creator>
  <cp:lastModifiedBy>Kelly Sganderla</cp:lastModifiedBy>
  <cp:revision>1773</cp:revision>
  <dcterms:created xsi:type="dcterms:W3CDTF">2019-10-12T05:08:00Z</dcterms:created>
  <dcterms:modified xsi:type="dcterms:W3CDTF">2023-03-29T13:43:20Z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6D3D944CEE2C4572AECFD7BCCCF6FFD3</vt:lpwstr>
  </property>
  <property fmtid="{D5CDD505-2E9C-101B-9397-08002B2CF9AE}" pid="3" name="KSOProductBuildVer">
    <vt:lpwstr>1046-11.2.0.11513</vt:lpwstr>
  </property>
</Properties>
</file>